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3" r:id="rId2"/>
    <p:sldId id="499" r:id="rId3"/>
    <p:sldId id="484" r:id="rId4"/>
    <p:sldId id="485" r:id="rId5"/>
    <p:sldId id="486" r:id="rId6"/>
    <p:sldId id="489" r:id="rId7"/>
    <p:sldId id="488" r:id="rId8"/>
    <p:sldId id="494" r:id="rId9"/>
    <p:sldId id="419" r:id="rId10"/>
    <p:sldId id="466" r:id="rId11"/>
    <p:sldId id="490" r:id="rId12"/>
    <p:sldId id="491" r:id="rId13"/>
    <p:sldId id="492" r:id="rId14"/>
    <p:sldId id="493" r:id="rId15"/>
    <p:sldId id="495" r:id="rId16"/>
    <p:sldId id="496" r:id="rId17"/>
    <p:sldId id="497" r:id="rId18"/>
    <p:sldId id="49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SAC%20Predictive%20Scenario%20Classificat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Planning%20Scenari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Introduction of Machine Learning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2920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focuses on the development of computer programs that can access data and use it to learn for themselves.</a:t>
            </a:r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</a:t>
            </a:r>
            <a:r>
              <a:rPr lang="en-US" dirty="0" smtClean="0"/>
              <a:t>to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learn w/o being programmed explicitly.</a:t>
            </a:r>
          </a:p>
          <a:p>
            <a:pPr algn="just"/>
            <a:r>
              <a:rPr lang="en-US" dirty="0"/>
              <a:t>e.g. Amazon</a:t>
            </a:r>
          </a:p>
          <a:p>
            <a:pPr algn="just"/>
            <a:r>
              <a:rPr lang="en-US" dirty="0"/>
              <a:t>Does amazon hire a person to check our search last time and propose </a:t>
            </a:r>
            <a:endParaRPr lang="en-US" dirty="0" smtClean="0"/>
          </a:p>
          <a:p>
            <a:pPr algn="just"/>
            <a:r>
              <a:rPr lang="en-US" dirty="0" smtClean="0"/>
              <a:t>similar </a:t>
            </a:r>
            <a:r>
              <a:rPr lang="en-US" dirty="0"/>
              <a:t>products/movies when we browse again. – No.</a:t>
            </a:r>
          </a:p>
          <a:p>
            <a:pPr algn="just"/>
            <a:r>
              <a:rPr lang="en-US" dirty="0"/>
              <a:t>Purpose of ML is to reduce human efforts and mistakes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Predictive Model &amp; Techniques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</a:t>
            </a:r>
            <a:r>
              <a:rPr lang="en-US" dirty="0" smtClean="0"/>
              <a:t>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Predictive </a:t>
            </a:r>
            <a:r>
              <a:rPr lang="en-US" b="1" dirty="0"/>
              <a:t>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Types of Machine Learning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2522" y="3359907"/>
            <a:ext cx="4550768" cy="2920692"/>
            <a:chOff x="829943" y="3635579"/>
            <a:chExt cx="3490340" cy="2920692"/>
          </a:xfrm>
        </p:grpSpPr>
        <p:sp>
          <p:nvSpPr>
            <p:cNvPr id="28" name="TextBox 27"/>
            <p:cNvSpPr txBox="1"/>
            <p:nvPr/>
          </p:nvSpPr>
          <p:spPr>
            <a:xfrm>
              <a:off x="3283097" y="3635579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5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5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05964" y="4524946"/>
              <a:ext cx="341431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 algn="just"/>
              <a:r>
                <a:rPr lang="en-US" dirty="0"/>
                <a:t>Algo: k-means, hierarchical, apriori, trend analysis.</a:t>
              </a:r>
            </a:p>
            <a:p>
              <a:pPr lvl="1" algn="just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9943" y="4120496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4" y="1226897"/>
            <a:ext cx="6043119" cy="1976995"/>
            <a:chOff x="7343895" y="1358037"/>
            <a:chExt cx="3527575" cy="3837014"/>
          </a:xfrm>
        </p:grpSpPr>
        <p:sp>
          <p:nvSpPr>
            <p:cNvPr id="32" name="TextBox 31"/>
            <p:cNvSpPr txBox="1"/>
            <p:nvPr/>
          </p:nvSpPr>
          <p:spPr>
            <a:xfrm>
              <a:off x="7699370" y="1790200"/>
              <a:ext cx="2874124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Train our model -&gt; Training Set, Model, Validation Set, Retrain</a:t>
              </a:r>
            </a:p>
            <a:p>
              <a:pPr lvl="1" algn="just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 algn="just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5538" y="1358037"/>
              <a:ext cx="2545932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355492"/>
            <a:chOff x="7313415" y="1358037"/>
            <a:chExt cx="3123163" cy="1355492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Candy-stick approach. If you do good- candy and if not good – stick</a:t>
              </a:r>
            </a:p>
            <a:p>
              <a:pPr lvl="1" algn="just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58335" y="1358037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81" y="2155362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Analytics and Predictive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Analytics</a:t>
            </a:r>
            <a:r>
              <a:rPr lang="en-US" dirty="0" smtClean="0"/>
              <a:t> : </a:t>
            </a:r>
            <a:r>
              <a:rPr lang="en-US" dirty="0"/>
              <a:t>Is used to create visualization on historic data that will just gives us insight. Just as-is state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The future state and projection.</a:t>
            </a:r>
          </a:p>
          <a:p>
            <a:pPr algn="just"/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What is Classification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202124"/>
                </a:solidFill>
              </a:rPr>
              <a:t>In</a:t>
            </a:r>
            <a:r>
              <a:rPr lang="en-US" dirty="0">
                <a:solidFill>
                  <a:srgbClr val="202124"/>
                </a:solidFill>
              </a:rPr>
              <a:t>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,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it as one of the known characters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A common job of </a:t>
            </a:r>
            <a:r>
              <a:rPr lang="en-US" b="1" dirty="0">
                <a:cs typeface="Arial" panose="020B0604020202020204" pitchFamily="34" charset="0"/>
              </a:rPr>
              <a:t>machine learning</a:t>
            </a:r>
            <a:r>
              <a:rPr lang="en-US" dirty="0"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cs typeface="Arial" panose="020B0604020202020204" pitchFamily="34" charset="0"/>
              </a:rPr>
              <a:t>classification</a:t>
            </a:r>
            <a:r>
              <a:rPr lang="en-US" dirty="0"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Calculate Accuracy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pPr algn="just"/>
            <a:r>
              <a:rPr lang="en-US" dirty="0"/>
              <a:t>There are different ways to determine accuracy of a </a:t>
            </a:r>
            <a:r>
              <a:rPr lang="en-US" dirty="0" smtClean="0"/>
              <a:t>model</a:t>
            </a:r>
            <a:r>
              <a:rPr lang="en-US" dirty="0"/>
              <a:t>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Confusion Matrix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0618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is a table that is often used to describe the performance of a classification </a:t>
            </a:r>
            <a:r>
              <a:rPr lang="en-US" dirty="0" smtClean="0">
                <a:solidFill>
                  <a:srgbClr val="202124"/>
                </a:solidFill>
              </a:rPr>
              <a:t>model</a:t>
            </a:r>
          </a:p>
          <a:p>
            <a:pPr algn="just"/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(or "classifier") on a set of test data for which the true values are known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</a:rPr>
              <a:t>confusing</a:t>
            </a:r>
            <a:r>
              <a:rPr lang="en-US" dirty="0">
                <a:solidFill>
                  <a:srgbClr val="202124"/>
                </a:solidFill>
              </a:rPr>
              <a:t>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1152"/>
              </p:ext>
            </p:extLst>
          </p:nvPr>
        </p:nvGraphicFramePr>
        <p:xfrm>
          <a:off x="277095" y="1856504"/>
          <a:ext cx="6954983" cy="350519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5665">
                  <a:extLst>
                    <a:ext uri="{9D8B030D-6E8A-4147-A177-3AD203B41FA5}">
                      <a16:colId xmlns:a16="http://schemas.microsoft.com/office/drawing/2014/main" xmlns="" val="638649834"/>
                    </a:ext>
                  </a:extLst>
                </a:gridCol>
                <a:gridCol w="5479318">
                  <a:extLst>
                    <a:ext uri="{9D8B030D-6E8A-4147-A177-3AD203B41FA5}">
                      <a16:colId xmlns:a16="http://schemas.microsoft.com/office/drawing/2014/main" xmlns="" val="1673970776"/>
                    </a:ext>
                  </a:extLst>
                </a:gridCol>
              </a:tblGrid>
              <a:tr h="346877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909808"/>
                  </a:ext>
                </a:extLst>
              </a:tr>
              <a:tr h="6798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50752853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827169515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813864819"/>
                  </a:ext>
                </a:extLst>
              </a:tr>
              <a:tr h="6587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135056758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39" y="1856503"/>
            <a:ext cx="4640982" cy="350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881027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An </a:t>
            </a:r>
            <a:r>
              <a:rPr lang="en-US" b="1" dirty="0">
                <a:solidFill>
                  <a:srgbClr val="202124"/>
                </a:solidFill>
              </a:rPr>
              <a:t>ROC curve</a:t>
            </a:r>
            <a:r>
              <a:rPr lang="en-US" dirty="0">
                <a:solidFill>
                  <a:srgbClr val="202124"/>
                </a:solidFill>
              </a:rPr>
              <a:t> (</a:t>
            </a:r>
            <a:r>
              <a:rPr lang="en-US" b="1" dirty="0">
                <a:solidFill>
                  <a:srgbClr val="202124"/>
                </a:solidFill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</a:rPr>
              <a:t>) is a </a:t>
            </a:r>
            <a:r>
              <a:rPr lang="en-US" b="1" dirty="0">
                <a:solidFill>
                  <a:srgbClr val="202124"/>
                </a:solidFill>
              </a:rPr>
              <a:t>graph</a:t>
            </a:r>
            <a:r>
              <a:rPr lang="en-US" dirty="0">
                <a:solidFill>
                  <a:srgbClr val="202124"/>
                </a:solidFill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</a:rPr>
              <a:t>curve</a:t>
            </a:r>
            <a:r>
              <a:rPr lang="en-US" dirty="0">
                <a:solidFill>
                  <a:srgbClr val="202124"/>
                </a:solidFill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Steps for Implementing Predictive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8. Create </a:t>
            </a:r>
            <a:r>
              <a:rPr lang="en-US" sz="1400" dirty="0"/>
              <a:t>D</a:t>
            </a:r>
            <a:r>
              <a:rPr lang="en-US" sz="1400" dirty="0" smtClean="0"/>
              <a:t>ashboard.</a:t>
            </a:r>
            <a:r>
              <a:rPr lang="en-IN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1. Create </a:t>
            </a:r>
            <a:r>
              <a:rPr lang="en-US" sz="1400" dirty="0"/>
              <a:t>dataset into the SAC system using </a:t>
            </a:r>
            <a:r>
              <a:rPr lang="en-US" sz="1400" dirty="0" smtClean="0"/>
              <a:t>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2. Create </a:t>
            </a:r>
            <a:r>
              <a:rPr lang="en-US" sz="1400" dirty="0"/>
              <a:t>a </a:t>
            </a:r>
            <a:r>
              <a:rPr lang="en-US" sz="1400" dirty="0" smtClean="0"/>
              <a:t>model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using dataset and </a:t>
            </a:r>
            <a:endParaRPr lang="en-US" sz="1400" dirty="0" smtClean="0"/>
          </a:p>
          <a:p>
            <a:r>
              <a:rPr lang="en-US" sz="1400" dirty="0" smtClean="0"/>
              <a:t>create </a:t>
            </a:r>
            <a:r>
              <a:rPr lang="en-US" sz="1400" dirty="0"/>
              <a:t>a simple </a:t>
            </a:r>
            <a:endParaRPr lang="en-US" sz="1400" dirty="0" smtClean="0"/>
          </a:p>
          <a:p>
            <a:r>
              <a:rPr lang="en-US" sz="1400" dirty="0" smtClean="0"/>
              <a:t>Dashboard  -ML </a:t>
            </a:r>
            <a:r>
              <a:rPr lang="en-US" sz="1400" dirty="0"/>
              <a:t>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3. Create </a:t>
            </a:r>
            <a:r>
              <a:rPr lang="en-US" sz="1400" dirty="0"/>
              <a:t>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4. Provide </a:t>
            </a:r>
            <a:r>
              <a:rPr lang="en-US" sz="1400" dirty="0"/>
              <a:t>input </a:t>
            </a:r>
            <a:r>
              <a:rPr lang="en-US" sz="1400" dirty="0" smtClean="0"/>
              <a:t>data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5. Train </a:t>
            </a:r>
            <a:r>
              <a:rPr lang="en-US" sz="1400" dirty="0"/>
              <a:t>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6. Apply </a:t>
            </a:r>
            <a:r>
              <a:rPr lang="en-US" sz="1400" dirty="0"/>
              <a:t>dataset and produce output dataset – Predicted</a:t>
            </a:r>
          </a:p>
          <a:p>
            <a:r>
              <a:rPr lang="en-US" sz="1400" dirty="0"/>
              <a:t>Category, assigned bin and </a:t>
            </a:r>
            <a:r>
              <a:rPr lang="en-US" sz="1400" dirty="0" smtClean="0"/>
              <a:t>probability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7. Create </a:t>
            </a:r>
            <a:r>
              <a:rPr lang="en-US" sz="1400" dirty="0"/>
              <a:t>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Classification Scenario Dashboard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2928731" y="1511179"/>
            <a:ext cx="8800304" cy="449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520" y="3217830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>
                <a:hlinkClick r:id="rId4"/>
              </a:rPr>
              <a:t>Classification 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072388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SAC Planning Model </a:t>
            </a:r>
            <a:r>
              <a:rPr lang="en-US" dirty="0" smtClean="0"/>
              <a:t>Basics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Create </a:t>
            </a:r>
            <a:r>
              <a:rPr lang="en-US" dirty="0"/>
              <a:t>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Planning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49771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5" y="3106310"/>
            <a:ext cx="460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22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8" y="3008471"/>
            <a:ext cx="536638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What is Planning ?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2519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Planning is a fundamental management function, which involves deciding before head,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</a:t>
            </a:r>
            <a:r>
              <a:rPr lang="en-US" dirty="0" smtClean="0"/>
              <a:t>team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performed for various functions of a company, </a:t>
            </a:r>
            <a:endParaRPr lang="en-US" dirty="0" smtClean="0"/>
          </a:p>
          <a:p>
            <a:pPr algn="just"/>
            <a:r>
              <a:rPr lang="en-US" dirty="0" smtClean="0"/>
              <a:t>such </a:t>
            </a:r>
            <a:r>
              <a:rPr lang="en-US" dirty="0"/>
              <a:t>as sales planning, expense, cost. </a:t>
            </a:r>
            <a:endParaRPr lang="en-US" dirty="0" smtClean="0"/>
          </a:p>
          <a:p>
            <a:pPr algn="just"/>
            <a:r>
              <a:rPr lang="en-US" dirty="0" smtClean="0"/>
              <a:t>Planning</a:t>
            </a:r>
            <a:r>
              <a:rPr lang="en-US" dirty="0"/>
              <a:t>, and core financials planning to report your co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numbers to the shareholder. </a:t>
            </a:r>
            <a:endParaRPr lang="en-US" dirty="0" smtClean="0"/>
          </a:p>
          <a:p>
            <a:pPr algn="just"/>
            <a:r>
              <a:rPr lang="en-US" dirty="0" smtClean="0"/>
              <a:t>HR </a:t>
            </a:r>
            <a:r>
              <a:rPr lang="en-US" dirty="0"/>
              <a:t>plans for people at all suggested </a:t>
            </a:r>
            <a:r>
              <a:rPr lang="en-US" dirty="0" smtClean="0"/>
              <a:t>levels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(like Manager, VP, SVP, Associates). </a:t>
            </a:r>
            <a:endParaRPr lang="en-US" dirty="0" smtClean="0"/>
          </a:p>
          <a:p>
            <a:pPr algn="just"/>
            <a:r>
              <a:rPr lang="en-US" dirty="0" smtClean="0"/>
              <a:t>Planning </a:t>
            </a:r>
            <a:r>
              <a:rPr lang="en-US" dirty="0"/>
              <a:t>helps us to increase </a:t>
            </a:r>
            <a:r>
              <a:rPr lang="en-US" dirty="0" smtClean="0"/>
              <a:t>Coordination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and onerous tasks at any co.</a:t>
            </a:r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SAC Planning Model Basics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b="1" dirty="0" smtClean="0"/>
              <a:t> </a:t>
            </a:r>
            <a:r>
              <a:rPr lang="en-US" b="1" dirty="0"/>
              <a:t>It is mandatory to have DATE/TIME dimension for the planning model in </a:t>
            </a:r>
            <a:r>
              <a:rPr lang="en-US" b="1" dirty="0" smtClean="0"/>
              <a:t>SAC.</a:t>
            </a:r>
          </a:p>
          <a:p>
            <a:endParaRPr lang="en-US" b="1" dirty="0"/>
          </a:p>
          <a:p>
            <a:r>
              <a:rPr lang="en-US" dirty="0"/>
              <a:t>3. 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r>
              <a:rPr lang="en-US" dirty="0"/>
              <a:t>Region -&gt; Country -&gt; State -&gt; Cities -&gt; Entity (associate with Currency</a:t>
            </a:r>
            <a:r>
              <a:rPr lang="en-US" dirty="0" smtClean="0"/>
              <a:t>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Budgeting </a:t>
            </a:r>
            <a:r>
              <a:rPr lang="en-US" sz="1400" dirty="0">
                <a:solidFill>
                  <a:schemeClr val="bg1"/>
                </a:solidFill>
              </a:rPr>
              <a:t>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7423138" y="1503268"/>
            <a:ext cx="4484924" cy="30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SAC Planning Model Basics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7" y="777590"/>
            <a:ext cx="111312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</a:t>
            </a:r>
            <a:r>
              <a:rPr lang="en-US" dirty="0" smtClean="0"/>
              <a:t>numbers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+VE – INC, INTINC</a:t>
            </a:r>
          </a:p>
          <a:p>
            <a:pPr algn="just"/>
            <a:r>
              <a:rPr lang="en-US" dirty="0"/>
              <a:t>- VE – EXP, INT</a:t>
            </a:r>
          </a:p>
          <a:p>
            <a:pPr algn="just"/>
            <a:r>
              <a:rPr lang="en-US" dirty="0"/>
              <a:t>Neutral – </a:t>
            </a:r>
            <a:r>
              <a:rPr lang="en-US" dirty="0" smtClean="0"/>
              <a:t>NFIN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5. We can define Business </a:t>
            </a:r>
            <a:r>
              <a:rPr lang="en-US" dirty="0" smtClean="0"/>
              <a:t>Rules.</a:t>
            </a:r>
          </a:p>
          <a:p>
            <a:pPr algn="just"/>
            <a:r>
              <a:rPr lang="en-US" dirty="0" smtClean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6. We plan in local currencies at each entity level and we can report in a common </a:t>
            </a:r>
            <a:r>
              <a:rPr lang="en-US" dirty="0" smtClean="0"/>
              <a:t>currency - Average</a:t>
            </a:r>
            <a:r>
              <a:rPr lang="en-US" dirty="0"/>
              <a:t>, </a:t>
            </a:r>
            <a:r>
              <a:rPr lang="en-US" dirty="0" smtClean="0"/>
              <a:t>Fix.</a:t>
            </a:r>
          </a:p>
          <a:p>
            <a:pPr algn="just"/>
            <a:r>
              <a:rPr lang="en-US" dirty="0" smtClean="0"/>
              <a:t> </a:t>
            </a:r>
            <a:endParaRPr lang="en-US" dirty="0"/>
          </a:p>
          <a:p>
            <a:pPr algn="just"/>
            <a:r>
              <a:rPr lang="en-US" dirty="0"/>
              <a:t>7. We will have parent-child hierarchies when we have 2 dimensions together</a:t>
            </a:r>
            <a:r>
              <a:rPr lang="en-US" dirty="0" smtClean="0"/>
              <a:t>,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Steps for Creating Planning Model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6104" y="2815129"/>
            <a:ext cx="10596616" cy="1705938"/>
            <a:chOff x="1179449" y="2893788"/>
            <a:chExt cx="9829928" cy="1582510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64410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5899" y="2893788"/>
              <a:ext cx="553478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9459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flipH="1">
              <a:off x="2424724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458537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 flipH="1">
              <a:off x="448336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551603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 flipH="1">
              <a:off x="6540859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57116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8592332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06388" y="2893788"/>
              <a:ext cx="553478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270334" y="2893788"/>
              <a:ext cx="553478" cy="553476"/>
            </a:xfrm>
            <a:prstGeom prst="ellipse">
              <a:avLst/>
            </a:prstGeom>
            <a:solidFill>
              <a:srgbClr val="E63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327830" y="2893788"/>
              <a:ext cx="553478" cy="553476"/>
            </a:xfrm>
            <a:prstGeom prst="ellipse">
              <a:avLst/>
            </a:prstGeom>
            <a:solidFill>
              <a:srgbClr val="2763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382958" y="2893788"/>
              <a:ext cx="553478" cy="553476"/>
            </a:xfrm>
            <a:prstGeom prst="ellipse">
              <a:avLst/>
            </a:prstGeom>
            <a:solidFill>
              <a:srgbClr val="91C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9449" y="3922822"/>
              <a:ext cx="553478" cy="553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3238368" y="3922822"/>
              <a:ext cx="553476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97008" y="3922822"/>
              <a:ext cx="553476" cy="553476"/>
            </a:xfrm>
            <a:prstGeom prst="ellipse">
              <a:avLst/>
            </a:prstGeom>
            <a:solidFill>
              <a:srgbClr val="732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354502" y="3922822"/>
              <a:ext cx="553476" cy="553476"/>
            </a:xfrm>
            <a:prstGeom prst="ellipse">
              <a:avLst/>
            </a:prstGeom>
            <a:solidFill>
              <a:srgbClr val="3F9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405977" y="3922822"/>
              <a:ext cx="553476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330089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4394035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451530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8506658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6206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42070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7478202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529676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7" name="TextBox 121"/>
          <p:cNvSpPr txBox="1"/>
          <p:nvPr/>
        </p:nvSpPr>
        <p:spPr>
          <a:xfrm>
            <a:off x="1343728" y="1541130"/>
            <a:ext cx="17154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2. Mark </a:t>
            </a:r>
            <a:r>
              <a:rPr lang="en-US" sz="1800" dirty="0"/>
              <a:t>Model for Planning and provide </a:t>
            </a:r>
            <a:r>
              <a:rPr lang="en-US" sz="1800" b="1" dirty="0"/>
              <a:t>Time </a:t>
            </a:r>
            <a:r>
              <a:rPr lang="en-US" sz="1800" b="1" dirty="0" smtClean="0"/>
              <a:t>Dimension.</a:t>
            </a:r>
            <a:endParaRPr lang="en-US" sz="1800" dirty="0"/>
          </a:p>
        </p:txBody>
      </p:sp>
      <p:sp>
        <p:nvSpPr>
          <p:cNvPr id="38" name="TextBox 121"/>
          <p:cNvSpPr txBox="1"/>
          <p:nvPr/>
        </p:nvSpPr>
        <p:spPr>
          <a:xfrm>
            <a:off x="2569152" y="4520109"/>
            <a:ext cx="176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3. Make </a:t>
            </a:r>
            <a:r>
              <a:rPr lang="en-US" sz="1800" dirty="0"/>
              <a:t>ENTITY as </a:t>
            </a:r>
            <a:r>
              <a:rPr lang="en-US" sz="1800" b="1" dirty="0"/>
              <a:t>Organization Dimension</a:t>
            </a:r>
            <a:r>
              <a:rPr lang="en-US" sz="1800" dirty="0"/>
              <a:t> and Assign </a:t>
            </a:r>
            <a:r>
              <a:rPr lang="en-US" sz="1800" dirty="0" smtClean="0"/>
              <a:t>Currency.</a:t>
            </a:r>
            <a:endParaRPr lang="en-US" sz="1800" dirty="0"/>
          </a:p>
        </p:txBody>
      </p:sp>
      <p:sp>
        <p:nvSpPr>
          <p:cNvPr id="39" name="TextBox 121"/>
          <p:cNvSpPr txBox="1"/>
          <p:nvPr/>
        </p:nvSpPr>
        <p:spPr>
          <a:xfrm>
            <a:off x="3592559" y="1541130"/>
            <a:ext cx="194057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4. Mark </a:t>
            </a:r>
            <a:r>
              <a:rPr lang="en-US" sz="1800" dirty="0"/>
              <a:t>ACCOUNT as </a:t>
            </a:r>
            <a:r>
              <a:rPr lang="en-US" sz="1800" b="1" dirty="0"/>
              <a:t>Account </a:t>
            </a:r>
            <a:r>
              <a:rPr lang="en-US" sz="1800" b="1" dirty="0" smtClean="0"/>
              <a:t>Dimension.</a:t>
            </a:r>
            <a:endParaRPr lang="en-US" sz="1800" dirty="0"/>
          </a:p>
        </p:txBody>
      </p:sp>
      <p:sp>
        <p:nvSpPr>
          <p:cNvPr id="40" name="TextBox 121"/>
          <p:cNvSpPr txBox="1"/>
          <p:nvPr/>
        </p:nvSpPr>
        <p:spPr>
          <a:xfrm>
            <a:off x="4916961" y="4513434"/>
            <a:ext cx="17599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5. Define </a:t>
            </a:r>
            <a:r>
              <a:rPr lang="en-US" sz="1800" dirty="0"/>
              <a:t>Description and Properties to all the </a:t>
            </a:r>
            <a:r>
              <a:rPr lang="en-US" sz="1800" dirty="0" smtClean="0"/>
              <a:t>dimensions.</a:t>
            </a:r>
            <a:endParaRPr lang="en-US" sz="1800" dirty="0"/>
          </a:p>
        </p:txBody>
      </p:sp>
      <p:sp>
        <p:nvSpPr>
          <p:cNvPr id="41" name="TextBox 121"/>
          <p:cNvSpPr txBox="1"/>
          <p:nvPr/>
        </p:nvSpPr>
        <p:spPr>
          <a:xfrm>
            <a:off x="5851383" y="1541130"/>
            <a:ext cx="15288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6. Transform </a:t>
            </a:r>
            <a:r>
              <a:rPr lang="en-US" sz="1800" dirty="0"/>
              <a:t>data in case of invalid </a:t>
            </a:r>
            <a:r>
              <a:rPr lang="en-US" sz="1800" dirty="0" smtClean="0"/>
              <a:t>values.</a:t>
            </a:r>
            <a:endParaRPr lang="en-US" sz="1800" dirty="0"/>
          </a:p>
        </p:txBody>
      </p:sp>
      <p:sp>
        <p:nvSpPr>
          <p:cNvPr id="42" name="TextBox 121"/>
          <p:cNvSpPr txBox="1"/>
          <p:nvPr/>
        </p:nvSpPr>
        <p:spPr>
          <a:xfrm>
            <a:off x="6963034" y="4581146"/>
            <a:ext cx="173176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7. Mark </a:t>
            </a:r>
            <a:r>
              <a:rPr lang="en-US" sz="1800" b="1" dirty="0"/>
              <a:t>Version Dimension</a:t>
            </a:r>
            <a:r>
              <a:rPr lang="en-US" sz="1800" dirty="0"/>
              <a:t> and map versions to Financial versions in </a:t>
            </a:r>
            <a:r>
              <a:rPr lang="en-US" sz="1800" dirty="0" smtClean="0"/>
              <a:t>SAC.</a:t>
            </a:r>
            <a:endParaRPr lang="en-US" sz="1800" dirty="0"/>
          </a:p>
        </p:txBody>
      </p:sp>
      <p:sp>
        <p:nvSpPr>
          <p:cNvPr id="43" name="TextBox 121"/>
          <p:cNvSpPr txBox="1"/>
          <p:nvPr/>
        </p:nvSpPr>
        <p:spPr>
          <a:xfrm>
            <a:off x="7932087" y="1541130"/>
            <a:ext cx="17146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8. Set </a:t>
            </a:r>
            <a:r>
              <a:rPr lang="en-US" sz="1800" dirty="0"/>
              <a:t>hierarchy relevant dimensions as </a:t>
            </a:r>
            <a:r>
              <a:rPr lang="en-US" sz="1800" dirty="0" smtClean="0"/>
              <a:t>properties.</a:t>
            </a:r>
            <a:endParaRPr lang="en-US" sz="18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1"/>
          <p:cNvSpPr txBox="1"/>
          <p:nvPr/>
        </p:nvSpPr>
        <p:spPr>
          <a:xfrm>
            <a:off x="9304348" y="4521385"/>
            <a:ext cx="185618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9. Once </a:t>
            </a:r>
            <a:r>
              <a:rPr lang="en-US" sz="1800" dirty="0"/>
              <a:t>model is created create ENTITY and PRODUCT level-base </a:t>
            </a:r>
            <a:r>
              <a:rPr lang="en-US" sz="1800" dirty="0" smtClean="0"/>
              <a:t>hierarchies.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>
          <a:xfrm>
            <a:off x="914120" y="4040299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10932778" y="2940371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10</a:t>
            </a:r>
            <a:endParaRPr lang="en-IN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21"/>
          <p:cNvSpPr txBox="1"/>
          <p:nvPr/>
        </p:nvSpPr>
        <p:spPr>
          <a:xfrm>
            <a:off x="261764" y="4583199"/>
            <a:ext cx="144425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1. Upload </a:t>
            </a:r>
            <a:r>
              <a:rPr lang="en-US" sz="1800" dirty="0"/>
              <a:t>the </a:t>
            </a:r>
            <a:r>
              <a:rPr lang="en-US" sz="1800" dirty="0" smtClean="0"/>
              <a:t>file from Data Source.</a:t>
            </a:r>
            <a:endParaRPr lang="en-US" sz="1800" dirty="0"/>
          </a:p>
        </p:txBody>
      </p:sp>
      <p:sp>
        <p:nvSpPr>
          <p:cNvPr id="48" name="TextBox 121"/>
          <p:cNvSpPr txBox="1"/>
          <p:nvPr/>
        </p:nvSpPr>
        <p:spPr>
          <a:xfrm>
            <a:off x="10068427" y="1536502"/>
            <a:ext cx="167473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 smtClean="0"/>
              <a:t>10. Once </a:t>
            </a:r>
            <a:r>
              <a:rPr lang="en-US" sz="1800" dirty="0"/>
              <a:t>model is created set currency conversion </a:t>
            </a:r>
            <a:r>
              <a:rPr lang="en-US" sz="1800" dirty="0" smtClean="0"/>
              <a:t>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Final Planning Model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" y="1389326"/>
            <a:ext cx="11964855" cy="46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Implementing What if Analysis Scenario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Where the business will ask us, what will happen to our account in case there is change happens in another account.</a:t>
            </a:r>
          </a:p>
          <a:p>
            <a:pPr algn="just"/>
            <a:r>
              <a:rPr lang="en-US" dirty="0"/>
              <a:t>Also change value based on absolute or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54023" y="2636389"/>
            <a:ext cx="7526655" cy="36468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520" y="3217830"/>
            <a:ext cx="203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>
                <a:hlinkClick r:id="rId4"/>
              </a:rPr>
              <a:t>Planning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6470</TotalTime>
  <Words>1447</Words>
  <Application>Microsoft Office PowerPoint</Application>
  <PresentationFormat>Widescreen</PresentationFormat>
  <Paragraphs>261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587</cp:revision>
  <dcterms:created xsi:type="dcterms:W3CDTF">2016-07-10T03:33:26Z</dcterms:created>
  <dcterms:modified xsi:type="dcterms:W3CDTF">2021-05-22T04:44:22Z</dcterms:modified>
</cp:coreProperties>
</file>